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4109574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849679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318228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263690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2835365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09297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215043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814884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414694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3645253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384006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3620201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917101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394097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2433996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625849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99CD4D-A8BE-4717-ADA4-A5A6CF3157B5}" type="datetimeFigureOut">
              <a:rPr lang="en-IN" smtClean="0"/>
              <a:pPr/>
              <a:t>29-06-2023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284813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E99CD4D-A8BE-4717-ADA4-A5A6CF3157B5}" type="datetimeFigureOut">
              <a:rPr lang="en-IN" smtClean="0"/>
              <a:pPr/>
              <a:t>29-06-2023</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DC25C1A-B3EC-42B8-AD4B-F2FB07B414DF}" type="slidenum">
              <a:rPr lang="en-IN" smtClean="0"/>
              <a:pPr/>
              <a:t>‹#›</a:t>
            </a:fld>
            <a:endParaRPr lang="en-IN"/>
          </a:p>
        </p:txBody>
      </p:sp>
    </p:spTree>
    <p:extLst>
      <p:ext uri="{BB962C8B-B14F-4D97-AF65-F5344CB8AC3E}">
        <p14:creationId xmlns:p14="http://schemas.microsoft.com/office/powerpoint/2010/main" xmlns="" val="155333079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D978D7-E22D-4E84-98EC-DCB0DB5BBD87}"/>
              </a:ext>
            </a:extLst>
          </p:cNvPr>
          <p:cNvSpPr>
            <a:spLocks noGrp="1"/>
          </p:cNvSpPr>
          <p:nvPr>
            <p:ph type="ctrTitle"/>
          </p:nvPr>
        </p:nvSpPr>
        <p:spPr/>
        <p:txBody>
          <a:bodyPr/>
          <a:lstStyle/>
          <a:p>
            <a:r>
              <a:rPr lang="en-US" i="1" dirty="0">
                <a:solidFill>
                  <a:srgbClr val="FF0000"/>
                </a:solidFill>
              </a:rPr>
              <a:t>Introduction to cloud computing </a:t>
            </a:r>
            <a:endParaRPr lang="en-IN" i="1" dirty="0">
              <a:solidFill>
                <a:srgbClr val="FF0000"/>
              </a:solidFill>
            </a:endParaRPr>
          </a:p>
        </p:txBody>
      </p:sp>
    </p:spTree>
    <p:extLst>
      <p:ext uri="{BB962C8B-B14F-4D97-AF65-F5344CB8AC3E}">
        <p14:creationId xmlns:p14="http://schemas.microsoft.com/office/powerpoint/2010/main" xmlns="" val="1703454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61B076-F560-49BD-AE8C-54164728D6E4}"/>
              </a:ext>
            </a:extLst>
          </p:cNvPr>
          <p:cNvSpPr>
            <a:spLocks noGrp="1"/>
          </p:cNvSpPr>
          <p:nvPr>
            <p:ph type="title"/>
          </p:nvPr>
        </p:nvSpPr>
        <p:spPr/>
        <p:txBody>
          <a:bodyPr>
            <a:normAutofit/>
          </a:bodyPr>
          <a:lstStyle/>
          <a:p>
            <a:r>
              <a:rPr lang="en-US" sz="4000" i="1" dirty="0">
                <a:solidFill>
                  <a:srgbClr val="FFFF00"/>
                </a:solidFill>
                <a:latin typeface="Arial" panose="020B0604020202020204" pitchFamily="34" charset="0"/>
                <a:cs typeface="Arial" panose="020B0604020202020204" pitchFamily="34" charset="0"/>
              </a:rPr>
              <a:t>What is cloud computing?</a:t>
            </a:r>
            <a:endParaRPr lang="en-IN" sz="4000" i="1" dirty="0">
              <a:solidFill>
                <a:srgbClr val="FFFF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78061CD7-2FEB-49CC-8D09-7807C3B6BB29}"/>
              </a:ext>
            </a:extLst>
          </p:cNvPr>
          <p:cNvSpPr>
            <a:spLocks noGrp="1"/>
          </p:cNvSpPr>
          <p:nvPr>
            <p:ph idx="1"/>
          </p:nvPr>
        </p:nvSpPr>
        <p:spPr>
          <a:xfrm>
            <a:off x="913795" y="2465294"/>
            <a:ext cx="10353762" cy="3325906"/>
          </a:xfrm>
        </p:spPr>
        <p:txBody>
          <a:bodyPr/>
          <a:lstStyle/>
          <a:p>
            <a:r>
              <a:rPr lang="en-US" b="0" i="0" dirty="0">
                <a:effectLst/>
                <a:latin typeface="Open Sans" panose="020B0604020202020204" pitchFamily="34" charset="0"/>
              </a:rPr>
              <a:t>Cloud Computing is a general term used to describe a new class of network based computing that takes place over the Internet, basically a step on from Utility Computing a collection/group of integrated and networked hardware, software and  Internet infrastructure (called a platform), Using the Internet for communication and transport provides hardware, software and networking services to clients These platforms hide the complexity and details of the underlying infrastructure from users and applications by providing very  simple graphical interface or API (Applications Programming Interface).</a:t>
            </a:r>
            <a:endParaRPr lang="en-IN" dirty="0"/>
          </a:p>
        </p:txBody>
      </p:sp>
    </p:spTree>
    <p:extLst>
      <p:ext uri="{BB962C8B-B14F-4D97-AF65-F5344CB8AC3E}">
        <p14:creationId xmlns:p14="http://schemas.microsoft.com/office/powerpoint/2010/main" xmlns="" val="3153767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E125F0-42EB-4842-86F9-4B65A13B2390}"/>
              </a:ext>
            </a:extLst>
          </p:cNvPr>
          <p:cNvSpPr>
            <a:spLocks noGrp="1"/>
          </p:cNvSpPr>
          <p:nvPr>
            <p:ph type="title"/>
          </p:nvPr>
        </p:nvSpPr>
        <p:spPr>
          <a:xfrm>
            <a:off x="913795" y="609600"/>
            <a:ext cx="10353761" cy="753035"/>
          </a:xfrm>
        </p:spPr>
        <p:txBody>
          <a:bodyPr/>
          <a:lstStyle/>
          <a:p>
            <a:endParaRPr lang="en-IN" dirty="0"/>
          </a:p>
        </p:txBody>
      </p:sp>
      <p:sp>
        <p:nvSpPr>
          <p:cNvPr id="3" name="Content Placeholder 2">
            <a:extLst>
              <a:ext uri="{FF2B5EF4-FFF2-40B4-BE49-F238E27FC236}">
                <a16:creationId xmlns:a16="http://schemas.microsoft.com/office/drawing/2014/main" xmlns="" id="{BE4FB8D6-6D55-4CBF-A706-4B0EE16C266F}"/>
              </a:ext>
            </a:extLst>
          </p:cNvPr>
          <p:cNvSpPr>
            <a:spLocks noGrp="1"/>
          </p:cNvSpPr>
          <p:nvPr>
            <p:ph idx="1"/>
          </p:nvPr>
        </p:nvSpPr>
        <p:spPr>
          <a:xfrm>
            <a:off x="913795" y="1622613"/>
            <a:ext cx="10353762" cy="4769222"/>
          </a:xfrm>
        </p:spPr>
        <p:txBody>
          <a:bodyPr/>
          <a:lstStyle/>
          <a:p>
            <a:r>
              <a:rPr lang="en-US" dirty="0"/>
              <a:t>Many companies are delivering services from the cloud. Some notable examples include the following:</a:t>
            </a:r>
          </a:p>
          <a:p>
            <a:r>
              <a:rPr lang="en-US" dirty="0"/>
              <a:t>Google – Has a private, cloud that it uses for delivering Google Docs and many other services to its users, including email access, document applications, text y translation, maps, web analytics, and much more. </a:t>
            </a:r>
          </a:p>
          <a:p>
            <a:r>
              <a:rPr lang="en-US" dirty="0"/>
              <a:t>Microsoft -  Has Microsoft  Office 365 online service that allows for content and business intelligence tools to be moved into the cloud, and Microsoft currently makes its office applications available in a cloud.</a:t>
            </a:r>
          </a:p>
          <a:p>
            <a:r>
              <a:rPr lang="en-IN" dirty="0"/>
              <a:t>Salesforce.com – Runs its application set for its customers in a cloud, and its Force.com and Vmforce.com products provide developers with platforms to build customized cloud services.</a:t>
            </a:r>
          </a:p>
          <a:p>
            <a:endParaRPr lang="en-IN" dirty="0"/>
          </a:p>
        </p:txBody>
      </p:sp>
    </p:spTree>
    <p:extLst>
      <p:ext uri="{BB962C8B-B14F-4D97-AF65-F5344CB8AC3E}">
        <p14:creationId xmlns:p14="http://schemas.microsoft.com/office/powerpoint/2010/main" xmlns="" val="263917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0919F6-807D-4420-90E3-586E7E65AF9B}"/>
              </a:ext>
            </a:extLst>
          </p:cNvPr>
          <p:cNvSpPr>
            <a:spLocks noGrp="1"/>
          </p:cNvSpPr>
          <p:nvPr>
            <p:ph type="title"/>
          </p:nvPr>
        </p:nvSpPr>
        <p:spPr>
          <a:xfrm>
            <a:off x="913796" y="277907"/>
            <a:ext cx="9736276" cy="1066799"/>
          </a:xfrm>
        </p:spPr>
        <p:txBody>
          <a:bodyPr>
            <a:normAutofit/>
          </a:bodyPr>
          <a:lstStyle/>
          <a:p>
            <a:r>
              <a:rPr lang="en-IN" sz="4400" i="1" dirty="0">
                <a:solidFill>
                  <a:srgbClr val="FFC000"/>
                </a:solidFill>
                <a:effectLst>
                  <a:outerShdw blurRad="38100" dist="38100" dir="2700000" algn="tl">
                    <a:srgbClr val="000000">
                      <a:alpha val="43137"/>
                    </a:srgbClr>
                  </a:outerShdw>
                </a:effectLst>
                <a:latin typeface="Open Sans" panose="020B0606030504020204" pitchFamily="34" charset="0"/>
              </a:rPr>
              <a:t>Virtualization </a:t>
            </a:r>
            <a:endParaRPr lang="en-IN" sz="4400" i="1" dirty="0">
              <a:solidFill>
                <a:srgbClr val="FFC000"/>
              </a:solidFill>
              <a:effectLst>
                <a:outerShdw blurRad="38100" dist="38100" dir="2700000" algn="tl">
                  <a:srgbClr val="000000">
                    <a:alpha val="43137"/>
                  </a:srgbClr>
                </a:outerShdw>
              </a:effectLst>
              <a:highlight>
                <a:srgbClr val="FFFF00"/>
              </a:highlight>
            </a:endParaRPr>
          </a:p>
        </p:txBody>
      </p:sp>
      <p:sp>
        <p:nvSpPr>
          <p:cNvPr id="3" name="Content Placeholder 2">
            <a:extLst>
              <a:ext uri="{FF2B5EF4-FFF2-40B4-BE49-F238E27FC236}">
                <a16:creationId xmlns:a16="http://schemas.microsoft.com/office/drawing/2014/main" xmlns="" id="{4218C832-DDFA-4110-AB75-328584873280}"/>
              </a:ext>
            </a:extLst>
          </p:cNvPr>
          <p:cNvSpPr>
            <a:spLocks noGrp="1"/>
          </p:cNvSpPr>
          <p:nvPr>
            <p:ph idx="1"/>
          </p:nvPr>
        </p:nvSpPr>
        <p:spPr>
          <a:xfrm>
            <a:off x="913795" y="1685365"/>
            <a:ext cx="10353762" cy="4778188"/>
          </a:xfrm>
        </p:spPr>
        <p:txBody>
          <a:bodyPr/>
          <a:lstStyle/>
          <a:p>
            <a:r>
              <a:rPr lang="en-US" dirty="0"/>
              <a:t>Virtual Work Spaces : </a:t>
            </a:r>
          </a:p>
          <a:p>
            <a:pPr marL="457200" indent="-457200">
              <a:buAutoNum type="arabicPeriod"/>
            </a:pPr>
            <a:r>
              <a:rPr lang="en-US" b="0" i="0" dirty="0">
                <a:effectLst/>
                <a:latin typeface="Open Sans" panose="020B0606030504020204" pitchFamily="34" charset="0"/>
              </a:rPr>
              <a:t>An abstraction of an execution environment that can be made dynamically available to authorized clients by using well-defined protocols.</a:t>
            </a:r>
          </a:p>
          <a:p>
            <a:pPr marL="457200" indent="-457200">
              <a:buAutoNum type="arabicPeriod"/>
            </a:pPr>
            <a:r>
              <a:rPr lang="en-US" dirty="0">
                <a:effectLst/>
                <a:latin typeface="Open Sans" panose="020B0606030504020204" pitchFamily="34" charset="0"/>
              </a:rPr>
              <a:t> </a:t>
            </a:r>
            <a:r>
              <a:rPr lang="en-US" b="0" i="0" dirty="0">
                <a:effectLst/>
                <a:latin typeface="Open Sans" panose="020B0606030504020204" pitchFamily="34" charset="0"/>
              </a:rPr>
              <a:t>Resource quota (e.g. CPU, memory share).</a:t>
            </a:r>
          </a:p>
          <a:p>
            <a:pPr marL="457200" indent="-457200">
              <a:buAutoNum type="arabicPeriod"/>
            </a:pPr>
            <a:r>
              <a:rPr lang="en-US" dirty="0">
                <a:effectLst/>
                <a:latin typeface="Open Sans" panose="020B0606030504020204" pitchFamily="34" charset="0"/>
              </a:rPr>
              <a:t> </a:t>
            </a:r>
            <a:r>
              <a:rPr lang="en-US" b="0" i="0" dirty="0">
                <a:effectLst/>
                <a:latin typeface="Open Sans" panose="020B0606030504020204" pitchFamily="34" charset="0"/>
              </a:rPr>
              <a:t>Software configuration (e.g. O/S, provided services). </a:t>
            </a:r>
          </a:p>
          <a:p>
            <a:pPr marL="0" indent="0">
              <a:buNone/>
            </a:pPr>
            <a:r>
              <a:rPr lang="en-US" dirty="0">
                <a:effectLst/>
                <a:latin typeface="Open Sans" panose="020B0606030504020204" pitchFamily="34" charset="0"/>
              </a:rPr>
              <a:t>Implement on Virtual Machines (VMs):</a:t>
            </a:r>
          </a:p>
          <a:p>
            <a:pPr marL="457200" indent="-457200">
              <a:buAutoNum type="arabicPeriod"/>
            </a:pPr>
            <a:r>
              <a:rPr lang="en-US" dirty="0">
                <a:effectLst/>
                <a:latin typeface="Open Sans" panose="020B0606030504020204" pitchFamily="34" charset="0"/>
              </a:rPr>
              <a:t>Abstraction of a physical host machine.</a:t>
            </a:r>
          </a:p>
          <a:p>
            <a:pPr marL="457200" indent="-457200">
              <a:buAutoNum type="arabicPeriod"/>
            </a:pPr>
            <a:r>
              <a:rPr lang="en-US" dirty="0">
                <a:effectLst/>
                <a:latin typeface="Open Sans" panose="020B0606030504020204" pitchFamily="34" charset="0"/>
              </a:rPr>
              <a:t>Hypervisor intercepts and emulates instructions from VMs, and allows management of VMs,</a:t>
            </a:r>
          </a:p>
          <a:p>
            <a:pPr marL="457200" indent="-457200">
              <a:buAutoNum type="arabicPeriod"/>
            </a:pPr>
            <a:r>
              <a:rPr lang="en-US" dirty="0">
                <a:effectLst/>
                <a:latin typeface="Open Sans" panose="020B0606030504020204" pitchFamily="34" charset="0"/>
              </a:rPr>
              <a:t>VMWare, Xen, </a:t>
            </a:r>
            <a:r>
              <a:rPr lang="en-US" dirty="0" err="1">
                <a:effectLst/>
                <a:latin typeface="Open Sans" panose="020B0606030504020204" pitchFamily="34" charset="0"/>
              </a:rPr>
              <a:t>etc</a:t>
            </a:r>
            <a:endParaRPr lang="en-US" dirty="0">
              <a:effectLst/>
              <a:latin typeface="Open Sans" panose="020B0606030504020204" pitchFamily="34" charset="0"/>
            </a:endParaRPr>
          </a:p>
          <a:p>
            <a:pPr marL="0" indent="0">
              <a:buNone/>
            </a:pPr>
            <a:endParaRPr lang="en-US" dirty="0">
              <a:effectLst/>
              <a:latin typeface="Open Sans" panose="020B0606030504020204" pitchFamily="34" charset="0"/>
            </a:endParaRPr>
          </a:p>
          <a:p>
            <a:pPr marL="0" indent="0">
              <a:buNone/>
            </a:pPr>
            <a:endParaRPr lang="en-US" dirty="0">
              <a:effectLst/>
              <a:latin typeface="Open Sans" panose="020B0606030504020204" pitchFamily="34" charset="0"/>
            </a:endParaRPr>
          </a:p>
          <a:p>
            <a:pPr marL="0" indent="0">
              <a:buNone/>
            </a:pPr>
            <a:endParaRPr lang="en-US" b="0" i="0" dirty="0">
              <a:effectLst/>
              <a:latin typeface="Open Sans" panose="020B0606030504020204" pitchFamily="34" charset="0"/>
            </a:endParaRPr>
          </a:p>
        </p:txBody>
      </p:sp>
    </p:spTree>
    <p:extLst>
      <p:ext uri="{BB962C8B-B14F-4D97-AF65-F5344CB8AC3E}">
        <p14:creationId xmlns:p14="http://schemas.microsoft.com/office/powerpoint/2010/main" xmlns="" val="2975791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CAB5B5-A29F-4A9D-BBE5-634257EB4501}"/>
              </a:ext>
            </a:extLst>
          </p:cNvPr>
          <p:cNvSpPr>
            <a:spLocks noGrp="1"/>
          </p:cNvSpPr>
          <p:nvPr>
            <p:ph type="title"/>
          </p:nvPr>
        </p:nvSpPr>
        <p:spPr/>
        <p:txBody>
          <a:bodyPr>
            <a:normAutofit/>
          </a:bodyPr>
          <a:lstStyle/>
          <a:p>
            <a:r>
              <a:rPr lang="en-US" sz="4000" i="1" dirty="0">
                <a:solidFill>
                  <a:srgbClr val="FFFF00"/>
                </a:solidFill>
              </a:rPr>
              <a:t>Virtualization in general</a:t>
            </a:r>
            <a:endParaRPr lang="en-IN" sz="4000" i="1" dirty="0">
              <a:solidFill>
                <a:srgbClr val="FFFF00"/>
              </a:solidFill>
            </a:endParaRPr>
          </a:p>
        </p:txBody>
      </p:sp>
      <p:sp>
        <p:nvSpPr>
          <p:cNvPr id="3" name="Content Placeholder 2">
            <a:extLst>
              <a:ext uri="{FF2B5EF4-FFF2-40B4-BE49-F238E27FC236}">
                <a16:creationId xmlns:a16="http://schemas.microsoft.com/office/drawing/2014/main" xmlns="" id="{8D3CF07B-C904-4AB5-8DBB-9A6A5A16F426}"/>
              </a:ext>
            </a:extLst>
          </p:cNvPr>
          <p:cNvSpPr>
            <a:spLocks noGrp="1"/>
          </p:cNvSpPr>
          <p:nvPr>
            <p:ph idx="1"/>
          </p:nvPr>
        </p:nvSpPr>
        <p:spPr>
          <a:xfrm>
            <a:off x="913795" y="2096064"/>
            <a:ext cx="10353762" cy="4277842"/>
          </a:xfrm>
        </p:spPr>
        <p:txBody>
          <a:bodyPr/>
          <a:lstStyle/>
          <a:p>
            <a:pPr marL="0" indent="0">
              <a:buNone/>
            </a:pPr>
            <a:r>
              <a:rPr lang="en-US" dirty="0"/>
              <a:t>Advantages of  Virtual Machines:</a:t>
            </a:r>
          </a:p>
          <a:p>
            <a:r>
              <a:rPr lang="en-US" dirty="0"/>
              <a:t>Run operating systems where the physical hardware is unavailable.</a:t>
            </a:r>
          </a:p>
          <a:p>
            <a:r>
              <a:rPr lang="en-US" dirty="0"/>
              <a:t>Easier to create new machines, backup machine etc.</a:t>
            </a:r>
          </a:p>
          <a:p>
            <a:r>
              <a:rPr lang="en-US" dirty="0"/>
              <a:t>Software testing using” clean” installs of operating system and </a:t>
            </a:r>
            <a:r>
              <a:rPr lang="en-US" dirty="0" err="1"/>
              <a:t>softwares</a:t>
            </a:r>
            <a:r>
              <a:rPr lang="en-US" dirty="0"/>
              <a:t>, </a:t>
            </a:r>
          </a:p>
          <a:p>
            <a:r>
              <a:rPr lang="en-US" dirty="0"/>
              <a:t>Emulate more machines then are physically available,</a:t>
            </a:r>
          </a:p>
          <a:p>
            <a:r>
              <a:rPr lang="en-US" dirty="0"/>
              <a:t>Timeshare lightly loaded system on one host, </a:t>
            </a:r>
          </a:p>
          <a:p>
            <a:r>
              <a:rPr lang="en-US" dirty="0"/>
              <a:t>Debug problems ( suspend and resume the problem machine),</a:t>
            </a:r>
          </a:p>
          <a:p>
            <a:r>
              <a:rPr lang="en-US" dirty="0"/>
              <a:t>Run legacy system ! </a:t>
            </a:r>
          </a:p>
          <a:p>
            <a:endParaRPr lang="en-IN" dirty="0"/>
          </a:p>
        </p:txBody>
      </p:sp>
    </p:spTree>
    <p:extLst>
      <p:ext uri="{BB962C8B-B14F-4D97-AF65-F5344CB8AC3E}">
        <p14:creationId xmlns:p14="http://schemas.microsoft.com/office/powerpoint/2010/main" xmlns="" val="239342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1F707D-36C5-4B96-B271-ECD709FA5AC1}"/>
              </a:ext>
            </a:extLst>
          </p:cNvPr>
          <p:cNvSpPr>
            <a:spLocks noGrp="1"/>
          </p:cNvSpPr>
          <p:nvPr>
            <p:ph type="title"/>
          </p:nvPr>
        </p:nvSpPr>
        <p:spPr/>
        <p:txBody>
          <a:bodyPr>
            <a:normAutofit/>
          </a:bodyPr>
          <a:lstStyle/>
          <a:p>
            <a:r>
              <a:rPr lang="en-US" sz="3600" i="1" dirty="0">
                <a:solidFill>
                  <a:srgbClr val="FFFF00"/>
                </a:solidFill>
                <a:effectLst>
                  <a:outerShdw blurRad="38100" dist="38100" dir="2700000" algn="tl">
                    <a:srgbClr val="000000">
                      <a:alpha val="43137"/>
                    </a:srgbClr>
                  </a:outerShdw>
                </a:effectLst>
                <a:latin typeface="Open Sans" panose="020B0606030504020204" pitchFamily="34" charset="0"/>
              </a:rPr>
              <a:t>What is the purpose and benefits?</a:t>
            </a:r>
            <a:endParaRPr lang="en-IN" sz="3600" i="1" dirty="0">
              <a:solidFill>
                <a:srgbClr val="FFFF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F5EB4635-4CC4-4F42-B59D-0698E2B289E0}"/>
              </a:ext>
            </a:extLst>
          </p:cNvPr>
          <p:cNvSpPr>
            <a:spLocks noGrp="1"/>
          </p:cNvSpPr>
          <p:nvPr>
            <p:ph idx="1"/>
          </p:nvPr>
        </p:nvSpPr>
        <p:spPr>
          <a:xfrm>
            <a:off x="913795" y="2096064"/>
            <a:ext cx="10353762" cy="4277842"/>
          </a:xfrm>
        </p:spPr>
        <p:txBody>
          <a:bodyPr/>
          <a:lstStyle/>
          <a:p>
            <a:r>
              <a:rPr lang="en-US" b="0" i="0" dirty="0">
                <a:effectLst/>
                <a:latin typeface="Open Sans" panose="020B0606030504020204" pitchFamily="34" charset="0"/>
              </a:rPr>
              <a:t>Cloud computing enables companies and applications, which are system infrastructure dependent, to be infrastructure-less.</a:t>
            </a:r>
          </a:p>
          <a:p>
            <a:r>
              <a:rPr lang="en-US" b="0" i="0" dirty="0">
                <a:effectLst/>
                <a:latin typeface="Open Sans" panose="020B0606030504020204" pitchFamily="34" charset="0"/>
              </a:rPr>
              <a:t>By using the Cloud infrastructure on "pay as used and on demand", all of us can save in capital and operational investment! </a:t>
            </a:r>
          </a:p>
          <a:p>
            <a:pPr marL="0" indent="0">
              <a:buNone/>
            </a:pPr>
            <a:r>
              <a:rPr lang="en-US" dirty="0">
                <a:effectLst/>
                <a:latin typeface="Open Sans" panose="020B0606030504020204" pitchFamily="34" charset="0"/>
              </a:rPr>
              <a:t>   Clients Can :</a:t>
            </a:r>
          </a:p>
          <a:p>
            <a:r>
              <a:rPr lang="en-US" b="0" i="0" dirty="0">
                <a:effectLst/>
                <a:latin typeface="Open Sans" panose="020B0606030504020204" pitchFamily="34" charset="0"/>
              </a:rPr>
              <a:t>Put their data on the platform instead of on their own desktop PCs and/or on their own servers.</a:t>
            </a:r>
          </a:p>
          <a:p>
            <a:r>
              <a:rPr lang="en-US" b="0" i="0" dirty="0">
                <a:effectLst/>
                <a:latin typeface="Open Sans" panose="020B0606030504020204" pitchFamily="34" charset="0"/>
              </a:rPr>
              <a:t>They can put their applications on the cloud and use the servers within the cloud to do processing and data manipulations etc.</a:t>
            </a:r>
            <a:endParaRPr lang="en-IN" dirty="0"/>
          </a:p>
        </p:txBody>
      </p:sp>
    </p:spTree>
    <p:extLst>
      <p:ext uri="{BB962C8B-B14F-4D97-AF65-F5344CB8AC3E}">
        <p14:creationId xmlns:p14="http://schemas.microsoft.com/office/powerpoint/2010/main" xmlns="" val="2102217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10042A-A357-4727-AAE5-45E5DD39F7BF}"/>
              </a:ext>
            </a:extLst>
          </p:cNvPr>
          <p:cNvSpPr>
            <a:spLocks noGrp="1"/>
          </p:cNvSpPr>
          <p:nvPr>
            <p:ph type="title"/>
          </p:nvPr>
        </p:nvSpPr>
        <p:spPr>
          <a:xfrm>
            <a:off x="913795" y="340660"/>
            <a:ext cx="10353761" cy="1111622"/>
          </a:xfrm>
        </p:spPr>
        <p:txBody>
          <a:bodyPr/>
          <a:lstStyle/>
          <a:p>
            <a:r>
              <a:rPr lang="en-US" dirty="0"/>
              <a:t>CLOUD – SOURCING </a:t>
            </a:r>
            <a:endParaRPr lang="en-IN" dirty="0"/>
          </a:p>
        </p:txBody>
      </p:sp>
      <p:sp>
        <p:nvSpPr>
          <p:cNvPr id="3" name="Content Placeholder 2">
            <a:extLst>
              <a:ext uri="{FF2B5EF4-FFF2-40B4-BE49-F238E27FC236}">
                <a16:creationId xmlns:a16="http://schemas.microsoft.com/office/drawing/2014/main" xmlns="" id="{E8FD6E4E-2B48-48A1-80B9-C572B17D380F}"/>
              </a:ext>
            </a:extLst>
          </p:cNvPr>
          <p:cNvSpPr>
            <a:spLocks noGrp="1"/>
          </p:cNvSpPr>
          <p:nvPr>
            <p:ph idx="1"/>
          </p:nvPr>
        </p:nvSpPr>
        <p:spPr>
          <a:xfrm>
            <a:off x="913795" y="1380565"/>
            <a:ext cx="10353762" cy="5136775"/>
          </a:xfrm>
        </p:spPr>
        <p:txBody>
          <a:bodyPr/>
          <a:lstStyle/>
          <a:p>
            <a:pPr marL="0" indent="0">
              <a:buNone/>
            </a:pPr>
            <a:r>
              <a:rPr lang="en-US" dirty="0"/>
              <a:t>Why is it become a big deal:</a:t>
            </a:r>
            <a:endParaRPr lang="en-IN" dirty="0"/>
          </a:p>
          <a:p>
            <a:r>
              <a:rPr lang="en-IN" dirty="0"/>
              <a:t>Using high-scale/low-cost providers,</a:t>
            </a:r>
          </a:p>
          <a:p>
            <a:r>
              <a:rPr lang="en-IN" dirty="0"/>
              <a:t>Any time/place access via web browser,</a:t>
            </a:r>
          </a:p>
          <a:p>
            <a:r>
              <a:rPr lang="en-IN" dirty="0"/>
              <a:t>Rapid scalability; incremental cost and load sharing,</a:t>
            </a:r>
          </a:p>
          <a:p>
            <a:r>
              <a:rPr lang="en-IN" dirty="0"/>
              <a:t>Can forget need to focus on local IT.</a:t>
            </a:r>
          </a:p>
          <a:p>
            <a:pPr marL="0" indent="0">
              <a:buNone/>
            </a:pPr>
            <a:r>
              <a:rPr lang="en-IN" dirty="0"/>
              <a:t> </a:t>
            </a:r>
            <a:r>
              <a:rPr lang="en-IN" dirty="0" err="1"/>
              <a:t>Concers</a:t>
            </a:r>
            <a:endParaRPr lang="en-IN" dirty="0"/>
          </a:p>
          <a:p>
            <a:r>
              <a:rPr lang="en-IN" dirty="0"/>
              <a:t>Application features and choices,</a:t>
            </a:r>
          </a:p>
          <a:p>
            <a:r>
              <a:rPr lang="en-IN" dirty="0"/>
              <a:t>Performance, reliability, and SLAs, </a:t>
            </a:r>
          </a:p>
          <a:p>
            <a:r>
              <a:rPr lang="en-IN" dirty="0"/>
              <a:t>Control of data and service parameters.</a:t>
            </a:r>
          </a:p>
          <a:p>
            <a:pPr marL="0" indent="0">
              <a:buNone/>
            </a:pPr>
            <a:endParaRPr lang="en-US" dirty="0"/>
          </a:p>
        </p:txBody>
      </p:sp>
    </p:spTree>
    <p:extLst>
      <p:ext uri="{BB962C8B-B14F-4D97-AF65-F5344CB8AC3E}">
        <p14:creationId xmlns:p14="http://schemas.microsoft.com/office/powerpoint/2010/main" xmlns="" val="3810047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B06221-C816-470D-A322-B4DAD6CFE204}"/>
              </a:ext>
            </a:extLst>
          </p:cNvPr>
          <p:cNvSpPr>
            <a:spLocks noGrp="1"/>
          </p:cNvSpPr>
          <p:nvPr>
            <p:ph type="title"/>
          </p:nvPr>
        </p:nvSpPr>
        <p:spPr/>
        <p:txBody>
          <a:bodyPr/>
          <a:lstStyle/>
          <a:p>
            <a:r>
              <a:rPr lang="en-IN" b="0" i="0" dirty="0">
                <a:effectLst/>
                <a:latin typeface="Open Sans" panose="020B0606030504020204" pitchFamily="34" charset="0"/>
              </a:rPr>
              <a:t>Opportunities and Challenges</a:t>
            </a:r>
            <a:endParaRPr lang="en-IN" dirty="0"/>
          </a:p>
        </p:txBody>
      </p:sp>
      <p:sp>
        <p:nvSpPr>
          <p:cNvPr id="3" name="Content Placeholder 2">
            <a:extLst>
              <a:ext uri="{FF2B5EF4-FFF2-40B4-BE49-F238E27FC236}">
                <a16:creationId xmlns:a16="http://schemas.microsoft.com/office/drawing/2014/main" xmlns="" id="{023FEC3F-F511-4C4C-8FD1-6199761E6857}"/>
              </a:ext>
            </a:extLst>
          </p:cNvPr>
          <p:cNvSpPr>
            <a:spLocks noGrp="1"/>
          </p:cNvSpPr>
          <p:nvPr>
            <p:ph idx="1"/>
          </p:nvPr>
        </p:nvSpPr>
        <p:spPr>
          <a:xfrm>
            <a:off x="913795" y="2096063"/>
            <a:ext cx="10353762" cy="4268877"/>
          </a:xfrm>
        </p:spPr>
        <p:txBody>
          <a:bodyPr/>
          <a:lstStyle/>
          <a:p>
            <a:pPr marL="0" indent="0">
              <a:buNone/>
            </a:pPr>
            <a:r>
              <a:rPr lang="en-US" b="0" i="0" dirty="0">
                <a:effectLst/>
                <a:latin typeface="Open Sans" panose="020B0606030504020204" pitchFamily="34" charset="0"/>
              </a:rPr>
              <a:t> The use of the cloud provides a number of opportunities:</a:t>
            </a:r>
          </a:p>
          <a:p>
            <a:r>
              <a:rPr lang="en-US" b="0" i="0" dirty="0">
                <a:effectLst/>
                <a:latin typeface="Open Sans" panose="020B0606030504020204" pitchFamily="34" charset="0"/>
              </a:rPr>
              <a:t>It enables services to be used without any understanding of their infrastructure.</a:t>
            </a:r>
            <a:endParaRPr lang="en-US" dirty="0">
              <a:effectLst/>
              <a:latin typeface="Open Sans" panose="020B0606030504020204" pitchFamily="34" charset="0"/>
            </a:endParaRPr>
          </a:p>
          <a:p>
            <a:pPr marL="0" indent="0">
              <a:buNone/>
            </a:pPr>
            <a:r>
              <a:rPr lang="en-US" dirty="0">
                <a:effectLst/>
                <a:latin typeface="Open Sans" panose="020B0606030504020204" pitchFamily="34" charset="0"/>
              </a:rPr>
              <a:t> </a:t>
            </a:r>
            <a:r>
              <a:rPr lang="en-US" b="0" i="0" dirty="0">
                <a:effectLst/>
                <a:latin typeface="Open Sans" panose="020B0606030504020204" pitchFamily="34" charset="0"/>
              </a:rPr>
              <a:t>Cloud computing works using economies of scale:</a:t>
            </a:r>
          </a:p>
          <a:p>
            <a:r>
              <a:rPr lang="en-US" b="0" i="0" dirty="0">
                <a:effectLst/>
                <a:latin typeface="Open Sans" panose="020B0606030504020204" pitchFamily="34" charset="0"/>
              </a:rPr>
              <a:t>It potentially lowers the outlay expense for start up companies, as they would no longer need to buy their own software or servers</a:t>
            </a:r>
            <a:endParaRPr lang="en-US" dirty="0">
              <a:effectLst/>
              <a:latin typeface="Open Sans" panose="020B0606030504020204" pitchFamily="34" charset="0"/>
            </a:endParaRPr>
          </a:p>
          <a:p>
            <a:r>
              <a:rPr lang="en-US" b="0" i="0" dirty="0">
                <a:effectLst/>
                <a:latin typeface="Open Sans" panose="020B0606030504020204" pitchFamily="34" charset="0"/>
              </a:rPr>
              <a:t>Cost would be by on-demand pricing. Vendors and Service providers claim costs by establishing an ongoing revenue stream. </a:t>
            </a:r>
          </a:p>
          <a:p>
            <a:r>
              <a:rPr lang="en-US" b="0" i="0" dirty="0">
                <a:effectLst/>
                <a:latin typeface="Open Sans" panose="020B0606030504020204" pitchFamily="34" charset="0"/>
              </a:rPr>
              <a:t>Data and services are stored remotely but accessible from "anywhere“</a:t>
            </a:r>
          </a:p>
          <a:p>
            <a:endParaRPr lang="en-IN" dirty="0"/>
          </a:p>
        </p:txBody>
      </p:sp>
    </p:spTree>
    <p:extLst>
      <p:ext uri="{BB962C8B-B14F-4D97-AF65-F5344CB8AC3E}">
        <p14:creationId xmlns:p14="http://schemas.microsoft.com/office/powerpoint/2010/main" xmlns="" val="2669094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4454B7-E86E-4680-A60C-707860A3F6C7}"/>
              </a:ext>
            </a:extLst>
          </p:cNvPr>
          <p:cNvSpPr>
            <a:spLocks noGrp="1"/>
          </p:cNvSpPr>
          <p:nvPr>
            <p:ph type="title"/>
          </p:nvPr>
        </p:nvSpPr>
        <p:spPr>
          <a:xfrm>
            <a:off x="913795" y="215154"/>
            <a:ext cx="10353761" cy="1201270"/>
          </a:xfrm>
        </p:spPr>
        <p:txBody>
          <a:bodyPr>
            <a:normAutofit/>
          </a:bodyPr>
          <a:lstStyle/>
          <a:p>
            <a:r>
              <a:rPr lang="en-US" sz="3600" i="1" u="sng" dirty="0">
                <a:solidFill>
                  <a:srgbClr val="FF0000"/>
                </a:solidFill>
              </a:rPr>
              <a:t>Benefits</a:t>
            </a:r>
            <a:r>
              <a:rPr lang="en-US" sz="3600" i="1" dirty="0">
                <a:solidFill>
                  <a:srgbClr val="FF0000"/>
                </a:solidFill>
              </a:rPr>
              <a:t/>
            </a:r>
            <a:br>
              <a:rPr lang="en-US" sz="3600" i="1" dirty="0">
                <a:solidFill>
                  <a:srgbClr val="FF0000"/>
                </a:solidFill>
              </a:rPr>
            </a:br>
            <a:endParaRPr lang="en-IN" sz="3600" i="1" dirty="0">
              <a:solidFill>
                <a:srgbClr val="FF0000"/>
              </a:solidFill>
            </a:endParaRPr>
          </a:p>
        </p:txBody>
      </p:sp>
      <p:sp>
        <p:nvSpPr>
          <p:cNvPr id="3" name="Content Placeholder 2">
            <a:extLst>
              <a:ext uri="{FF2B5EF4-FFF2-40B4-BE49-F238E27FC236}">
                <a16:creationId xmlns:a16="http://schemas.microsoft.com/office/drawing/2014/main" xmlns="" id="{FBD783C2-F6DC-40DF-82AE-C4303C7DD82E}"/>
              </a:ext>
            </a:extLst>
          </p:cNvPr>
          <p:cNvSpPr>
            <a:spLocks noGrp="1"/>
          </p:cNvSpPr>
          <p:nvPr>
            <p:ph idx="1"/>
          </p:nvPr>
        </p:nvSpPr>
        <p:spPr>
          <a:xfrm>
            <a:off x="913795" y="1093694"/>
            <a:ext cx="10353762" cy="5432612"/>
          </a:xfrm>
        </p:spPr>
        <p:txBody>
          <a:bodyPr/>
          <a:lstStyle/>
          <a:p>
            <a:r>
              <a:rPr lang="en-US" dirty="0"/>
              <a:t>Cost Savings - </a:t>
            </a:r>
            <a:r>
              <a:rPr lang="en-US" b="0" i="0" dirty="0">
                <a:effectLst/>
                <a:latin typeface="Open Sans" panose="020B0606030504020204" pitchFamily="34" charset="0"/>
              </a:rPr>
              <a:t>Companies can reduce their capital expenditures and use operational Cost Savings expenditures for increasing their computing capabilities. This is a lower barrier to entry and also requires fewer in-house IT resources to provide system support. •</a:t>
            </a:r>
          </a:p>
          <a:p>
            <a:r>
              <a:rPr lang="en-US" dirty="0">
                <a:effectLst/>
                <a:latin typeface="Open Sans" panose="020B0606030504020204" pitchFamily="34" charset="0"/>
              </a:rPr>
              <a:t>Scalability/Flexibility - </a:t>
            </a:r>
            <a:r>
              <a:rPr lang="en-US" b="0" i="0" dirty="0">
                <a:effectLst/>
                <a:latin typeface="Open Sans" panose="020B0606030504020204" pitchFamily="34" charset="0"/>
              </a:rPr>
              <a:t>Companies can start with a small deployment and grow to a large deployment fairly rapidly, and then scale back if necessary. Also, the flexibility of cloud computing allows companies to use extra resources at peak times, enabling them to satisfy consumer demands. </a:t>
            </a:r>
          </a:p>
          <a:p>
            <a:r>
              <a:rPr lang="en-US" dirty="0">
                <a:effectLst/>
                <a:latin typeface="Open Sans" panose="020B0606030504020204" pitchFamily="34" charset="0"/>
              </a:rPr>
              <a:t>Reliability -  </a:t>
            </a:r>
            <a:r>
              <a:rPr lang="en-US" b="0" i="0" dirty="0">
                <a:effectLst/>
                <a:latin typeface="Open Sans" panose="020B0606030504020204" pitchFamily="34" charset="0"/>
              </a:rPr>
              <a:t>Services using multiple redundant sites can support business continuity and disaster recovery. </a:t>
            </a:r>
          </a:p>
          <a:p>
            <a:r>
              <a:rPr lang="en-US" dirty="0">
                <a:effectLst/>
                <a:latin typeface="Open Sans" panose="020B0606030504020204" pitchFamily="34" charset="0"/>
              </a:rPr>
              <a:t>Maintenance - </a:t>
            </a:r>
            <a:r>
              <a:rPr lang="en-US" b="0" i="0" dirty="0">
                <a:effectLst/>
                <a:latin typeface="Open Sans" panose="020B0606030504020204" pitchFamily="34" charset="0"/>
              </a:rPr>
              <a:t> Cloud service providers do the system maintenance, and access is through Maintenance APIs that do not require application installations onto PCs, thus further reducing maintenance requirements. •</a:t>
            </a:r>
            <a:endParaRPr lang="en-IN" dirty="0"/>
          </a:p>
        </p:txBody>
      </p:sp>
    </p:spTree>
    <p:extLst>
      <p:ext uri="{BB962C8B-B14F-4D97-AF65-F5344CB8AC3E}">
        <p14:creationId xmlns:p14="http://schemas.microsoft.com/office/powerpoint/2010/main" xmlns="" val="4010272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922F68-6C3D-46E3-B903-0AD24BF4E41A}"/>
              </a:ext>
            </a:extLst>
          </p:cNvPr>
          <p:cNvSpPr>
            <a:spLocks noGrp="1"/>
          </p:cNvSpPr>
          <p:nvPr>
            <p:ph type="title"/>
          </p:nvPr>
        </p:nvSpPr>
        <p:spPr>
          <a:xfrm>
            <a:off x="913795" y="609600"/>
            <a:ext cx="10353761" cy="1048871"/>
          </a:xfrm>
        </p:spPr>
        <p:txBody>
          <a:bodyPr/>
          <a:lstStyle/>
          <a:p>
            <a:r>
              <a:rPr lang="en-IN" b="0" i="0" dirty="0">
                <a:effectLst/>
                <a:latin typeface="Open Sans" panose="020B0606030504020204" pitchFamily="34" charset="0"/>
              </a:rPr>
              <a:t>Disadvantages of Cloud Computing</a:t>
            </a:r>
            <a:endParaRPr lang="en-IN" dirty="0"/>
          </a:p>
        </p:txBody>
      </p:sp>
      <p:sp>
        <p:nvSpPr>
          <p:cNvPr id="3" name="Content Placeholder 2">
            <a:extLst>
              <a:ext uri="{FF2B5EF4-FFF2-40B4-BE49-F238E27FC236}">
                <a16:creationId xmlns:a16="http://schemas.microsoft.com/office/drawing/2014/main" xmlns="" id="{39C7A0AB-CDB2-4EB8-8E95-F359C19F6A35}"/>
              </a:ext>
            </a:extLst>
          </p:cNvPr>
          <p:cNvSpPr>
            <a:spLocks noGrp="1"/>
          </p:cNvSpPr>
          <p:nvPr>
            <p:ph idx="1"/>
          </p:nvPr>
        </p:nvSpPr>
        <p:spPr>
          <a:xfrm>
            <a:off x="913795" y="1757082"/>
            <a:ext cx="10353762" cy="4598894"/>
          </a:xfrm>
        </p:spPr>
        <p:txBody>
          <a:bodyPr/>
          <a:lstStyle/>
          <a:p>
            <a:pPr marL="0" indent="0">
              <a:buNone/>
            </a:pPr>
            <a:r>
              <a:rPr lang="en-US" dirty="0"/>
              <a:t>    Requires a constant Internet connection </a:t>
            </a:r>
          </a:p>
          <a:p>
            <a:r>
              <a:rPr lang="en-US" dirty="0"/>
              <a:t>Cloud computing is impossible if you cannot connect to internet.</a:t>
            </a:r>
          </a:p>
          <a:p>
            <a:r>
              <a:rPr lang="en-US" dirty="0"/>
              <a:t>Since you used the internet to connect to both your application and documents, if you do not have a internet connection you cannot access anything even your own documents.</a:t>
            </a:r>
          </a:p>
          <a:p>
            <a:r>
              <a:rPr lang="en-US" dirty="0"/>
              <a:t>A dead internet connection means no work and in areas where internet connection are few or inherently unreliable, this could be a deal- breaker.</a:t>
            </a:r>
          </a:p>
          <a:p>
            <a:pPr marL="0" indent="0">
              <a:buNone/>
            </a:pPr>
            <a:endParaRPr lang="en-US" dirty="0"/>
          </a:p>
        </p:txBody>
      </p:sp>
    </p:spTree>
    <p:extLst>
      <p:ext uri="{BB962C8B-B14F-4D97-AF65-F5344CB8AC3E}">
        <p14:creationId xmlns:p14="http://schemas.microsoft.com/office/powerpoint/2010/main" xmlns="" val="3885388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408C87-EE2F-4F30-A5A2-B98BC2D1B303}"/>
              </a:ext>
            </a:extLst>
          </p:cNvPr>
          <p:cNvSpPr>
            <a:spLocks noGrp="1"/>
          </p:cNvSpPr>
          <p:nvPr>
            <p:ph type="title"/>
          </p:nvPr>
        </p:nvSpPr>
        <p:spPr/>
        <p:txBody>
          <a:bodyPr>
            <a:normAutofit fontScale="90000"/>
          </a:bodyPr>
          <a:lstStyle/>
          <a:p>
            <a:r>
              <a:rPr lang="en-US" sz="5300" i="1" u="sng" dirty="0">
                <a:solidFill>
                  <a:srgbClr val="FFFF00"/>
                </a:solidFill>
                <a:latin typeface="Arial Black" panose="020B0A04020102020204" pitchFamily="34" charset="0"/>
              </a:rPr>
              <a:t>The future</a:t>
            </a:r>
            <a:r>
              <a:rPr lang="en-US" sz="4800" i="1" u="sng" dirty="0">
                <a:solidFill>
                  <a:srgbClr val="FFFF00"/>
                </a:solidFill>
                <a:latin typeface="Arial Black" panose="020B0A04020102020204" pitchFamily="34" charset="0"/>
              </a:rPr>
              <a:t/>
            </a:r>
            <a:br>
              <a:rPr lang="en-US" sz="4800" i="1" u="sng" dirty="0">
                <a:solidFill>
                  <a:srgbClr val="FFFF00"/>
                </a:solidFill>
                <a:latin typeface="Arial Black" panose="020B0A04020102020204" pitchFamily="34" charset="0"/>
              </a:rPr>
            </a:br>
            <a:endParaRPr lang="en-IN" sz="4800" i="1" u="sng" dirty="0">
              <a:solidFill>
                <a:srgbClr val="FFFF00"/>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xmlns="" id="{E7DD04A4-11FC-4FFD-8FB3-826E0870180B}"/>
              </a:ext>
            </a:extLst>
          </p:cNvPr>
          <p:cNvSpPr>
            <a:spLocks noGrp="1"/>
          </p:cNvSpPr>
          <p:nvPr>
            <p:ph idx="1"/>
          </p:nvPr>
        </p:nvSpPr>
        <p:spPr/>
        <p:txBody>
          <a:bodyPr>
            <a:normAutofit/>
          </a:bodyPr>
          <a:lstStyle/>
          <a:p>
            <a:r>
              <a:rPr lang="en-US" sz="2400" b="1" i="0" dirty="0">
                <a:effectLst/>
                <a:latin typeface="Open Sans" panose="020B0606030504020204" pitchFamily="34" charset="0"/>
              </a:rPr>
              <a:t>Many of the activities loosely grouped together under cloud computing have already been happening and </a:t>
            </a:r>
            <a:r>
              <a:rPr lang="en-US" sz="2400" b="1" i="0" dirty="0" err="1">
                <a:effectLst/>
                <a:latin typeface="Open Sans" panose="020B0606030504020204" pitchFamily="34" charset="0"/>
              </a:rPr>
              <a:t>centralised</a:t>
            </a:r>
            <a:r>
              <a:rPr lang="en-US" sz="2400" b="1" i="0" dirty="0">
                <a:effectLst/>
                <a:latin typeface="Open Sans" panose="020B0606030504020204" pitchFamily="34" charset="0"/>
              </a:rPr>
              <a:t> computing activity is not a new phenomena Grid Computing was the last research-led </a:t>
            </a:r>
            <a:r>
              <a:rPr lang="en-US" sz="2400" b="1" i="0" dirty="0" err="1">
                <a:effectLst/>
                <a:latin typeface="Open Sans" panose="020B0606030504020204" pitchFamily="34" charset="0"/>
              </a:rPr>
              <a:t>centralised</a:t>
            </a:r>
            <a:r>
              <a:rPr lang="en-US" sz="2400" b="1" i="0" dirty="0">
                <a:effectLst/>
                <a:latin typeface="Open Sans" panose="020B0606030504020204" pitchFamily="34" charset="0"/>
              </a:rPr>
              <a:t> approach However there are concerns that the mainstream adoption of cloud computing could cause many problems for users Many new open source systems appearing that you can install and run on your local cluster should be able to run a variety of applications on these systems. </a:t>
            </a:r>
            <a:endParaRPr lang="en-IN" sz="2400" b="1" dirty="0"/>
          </a:p>
        </p:txBody>
      </p:sp>
    </p:spTree>
    <p:extLst>
      <p:ext uri="{BB962C8B-B14F-4D97-AF65-F5344CB8AC3E}">
        <p14:creationId xmlns:p14="http://schemas.microsoft.com/office/powerpoint/2010/main" xmlns="" val="1743624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615D75-1C5C-4AD2-9AEC-BEA0BFED5834}"/>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xmlns="" id="{8A1E7355-8A3C-44A5-9612-F29F24EB5CB8}"/>
              </a:ext>
            </a:extLst>
          </p:cNvPr>
          <p:cNvSpPr>
            <a:spLocks noGrp="1"/>
          </p:cNvSpPr>
          <p:nvPr>
            <p:ph idx="1"/>
          </p:nvPr>
        </p:nvSpPr>
        <p:spPr/>
        <p:txBody>
          <a:bodyPr/>
          <a:lstStyle/>
          <a:p>
            <a:pPr marL="0" indent="0" algn="ctr">
              <a:buNone/>
            </a:pPr>
            <a:r>
              <a:rPr lang="en-US" sz="4800" b="1" i="1" dirty="0">
                <a:solidFill>
                  <a:srgbClr val="FFC000"/>
                </a:solidFill>
              </a:rPr>
              <a:t>Thank you </a:t>
            </a:r>
          </a:p>
          <a:p>
            <a:endParaRPr lang="en-US" dirty="0"/>
          </a:p>
        </p:txBody>
      </p:sp>
    </p:spTree>
    <p:extLst>
      <p:ext uri="{BB962C8B-B14F-4D97-AF65-F5344CB8AC3E}">
        <p14:creationId xmlns:p14="http://schemas.microsoft.com/office/powerpoint/2010/main" xmlns="" val="3273254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85</TotalTime>
  <Words>781</Words>
  <Application>Microsoft Office PowerPoint</Application>
  <PresentationFormat>Custom</PresentationFormat>
  <Paragraphs>62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Damask</vt:lpstr>
      <vt:lpstr>Introduction to cloud computing </vt:lpstr>
      <vt:lpstr>What is cloud computing?</vt:lpstr>
      <vt:lpstr>Slide 3</vt:lpstr>
      <vt:lpstr>Virtualization </vt:lpstr>
      <vt:lpstr>Virtualization in general</vt:lpstr>
      <vt:lpstr>What is the purpose and benefits?</vt:lpstr>
      <vt:lpstr>CLOUD – SOURCING </vt:lpstr>
      <vt:lpstr>Opportunities and Challenges</vt:lpstr>
      <vt:lpstr>Benefits </vt:lpstr>
      <vt:lpstr>Disadvantages of Cloud Computing</vt:lpstr>
      <vt:lpstr>The future </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 computing</dc:title>
  <dc:creator>harsh rajput</dc:creator>
  <cp:lastModifiedBy>god22244</cp:lastModifiedBy>
  <cp:revision>3</cp:revision>
  <dcterms:created xsi:type="dcterms:W3CDTF">2022-03-27T06:18:14Z</dcterms:created>
  <dcterms:modified xsi:type="dcterms:W3CDTF">2023-06-29T18:17:05Z</dcterms:modified>
</cp:coreProperties>
</file>